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5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87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7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48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43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687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28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700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7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92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03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B63D-3B6E-44E8-915B-85DCBC06BE1D}" type="datetimeFigureOut">
              <a:rPr lang="en-US" smtClean="0"/>
              <a:t>1/6/2017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6895E-7A18-419B-BAF6-D2AFDC83B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5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bibo#cite_note-19" TargetMode="External"/><Relationship Id="rId7" Type="http://schemas.openxmlformats.org/officeDocument/2006/relationships/image" Target="../media/image12.jpeg"/><Relationship Id="rId2" Type="http://schemas.openxmlformats.org/officeDocument/2006/relationships/hyperlink" Target="https://en.wikipedia.org/wiki/Ibibo#cite_note-1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Ibibo#cite_note-16" TargetMode="External"/><Relationship Id="rId5" Type="http://schemas.openxmlformats.org/officeDocument/2006/relationships/hyperlink" Target="https://en.wikipedia.org/wiki/Ibibo#cite_note-15" TargetMode="External"/><Relationship Id="rId4" Type="http://schemas.openxmlformats.org/officeDocument/2006/relationships/hyperlink" Target="https://en.wikipedia.org/wiki/Ibibo#cite_note-14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Fee" TargetMode="External"/><Relationship Id="rId13" Type="http://schemas.openxmlformats.org/officeDocument/2006/relationships/hyperlink" Target="https://en.wikipedia.org/wiki/San_Francisco" TargetMode="External"/><Relationship Id="rId3" Type="http://schemas.openxmlformats.org/officeDocument/2006/relationships/hyperlink" Target="https://en.wikipedia.org/wiki/Peer-to-peer" TargetMode="External"/><Relationship Id="rId7" Type="http://schemas.openxmlformats.org/officeDocument/2006/relationships/hyperlink" Target="https://en.wikipedia.org/wiki/Property" TargetMode="External"/><Relationship Id="rId12" Type="http://schemas.openxmlformats.org/officeDocument/2006/relationships/hyperlink" Target="https://en.wikipedia.org/wiki/Airbnb#cite_note-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Lodging" TargetMode="External"/><Relationship Id="rId11" Type="http://schemas.openxmlformats.org/officeDocument/2006/relationships/hyperlink" Target="https://en.wikipedia.org/wiki/Airbnb#cite_note-3" TargetMode="External"/><Relationship Id="rId5" Type="http://schemas.openxmlformats.org/officeDocument/2006/relationships/hyperlink" Target="https://en.wikipedia.org/wiki/Homestay" TargetMode="External"/><Relationship Id="rId10" Type="http://schemas.openxmlformats.org/officeDocument/2006/relationships/hyperlink" Target="https://en.wikipedia.org/wiki/Airbnb#cite_note-2" TargetMode="External"/><Relationship Id="rId4" Type="http://schemas.openxmlformats.org/officeDocument/2006/relationships/hyperlink" Target="https://en.wikipedia.org/wiki/Online_marketplace" TargetMode="External"/><Relationship Id="rId9" Type="http://schemas.openxmlformats.org/officeDocument/2006/relationships/hyperlink" Target="https://en.wikipedia.org/wiki/Airbnb#cite_note-1" TargetMode="External"/><Relationship Id="rId14" Type="http://schemas.openxmlformats.org/officeDocument/2006/relationships/hyperlink" Target="https://en.wikipedia.org/wiki/Californi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The company holds close to 25% market share of the OTA hotel booking </a:t>
            </a:r>
            <a:r>
              <a:rPr lang="en-US" dirty="0" smtClean="0"/>
              <a:t>segment</a:t>
            </a:r>
          </a:p>
          <a:p>
            <a:r>
              <a:rPr lang="en-US" dirty="0"/>
              <a:t>The company has been recognized as one of India's best travel portals.</a:t>
            </a:r>
          </a:p>
        </p:txBody>
      </p:sp>
      <p:pic>
        <p:nvPicPr>
          <p:cNvPr id="2050" name="Picture 2" descr="MakeMyTrip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42" y="204228"/>
            <a:ext cx="209550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38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redBus</a:t>
            </a:r>
            <a:r>
              <a:rPr lang="en-US" dirty="0"/>
              <a:t> has been rated the most trusted brand in the online travel category and the 13th most trusted internet brand in the overall rankings as per the </a:t>
            </a:r>
            <a:r>
              <a:rPr lang="en-US" dirty="0" err="1"/>
              <a:t>The</a:t>
            </a:r>
            <a:r>
              <a:rPr lang="en-US" dirty="0"/>
              <a:t> Brand Trust Report, India Study 2015.</a:t>
            </a:r>
            <a:r>
              <a:rPr lang="en-US" baseline="30000" dirty="0">
                <a:hlinkClick r:id="rId2"/>
              </a:rPr>
              <a:t>[18]</a:t>
            </a:r>
            <a:r>
              <a:rPr lang="en-US" dirty="0"/>
              <a:t> It also won an award for being ‘The Most Trusted Brand’ by IBC </a:t>
            </a:r>
            <a:r>
              <a:rPr lang="en-US" dirty="0" err="1"/>
              <a:t>InfoMedia</a:t>
            </a:r>
            <a:r>
              <a:rPr lang="en-US" dirty="0"/>
              <a:t> in 2015. In March 2014 it won the 'Global Mobile Innovation in Travel Award’</a:t>
            </a:r>
            <a:r>
              <a:rPr lang="en-US" baseline="30000" dirty="0">
                <a:hlinkClick r:id="rId3"/>
              </a:rPr>
              <a:t>[19]</a:t>
            </a:r>
            <a:r>
              <a:rPr lang="en-US" dirty="0"/>
              <a:t>announced by </a:t>
            </a:r>
            <a:r>
              <a:rPr lang="en-US" dirty="0" err="1"/>
              <a:t>Eyefortravel</a:t>
            </a:r>
            <a:r>
              <a:rPr lang="en-US" dirty="0" smtClean="0"/>
              <a:t>.</a:t>
            </a:r>
          </a:p>
          <a:p>
            <a:r>
              <a:rPr lang="en-US" dirty="0"/>
              <a:t>Redbus.in</a:t>
            </a:r>
            <a:r>
              <a:rPr lang="en-US" baseline="30000" dirty="0">
                <a:hlinkClick r:id="rId4"/>
              </a:rPr>
              <a:t>[14]</a:t>
            </a:r>
            <a:r>
              <a:rPr lang="en-US" dirty="0"/>
              <a:t> became a part of </a:t>
            </a:r>
            <a:r>
              <a:rPr lang="en-US" dirty="0" err="1"/>
              <a:t>ibibo</a:t>
            </a:r>
            <a:r>
              <a:rPr lang="en-US" dirty="0"/>
              <a:t> group via a 100% acquisition in June 2013.</a:t>
            </a:r>
            <a:r>
              <a:rPr lang="en-US" baseline="30000" dirty="0">
                <a:hlinkClick r:id="rId5"/>
              </a:rPr>
              <a:t>[15]</a:t>
            </a:r>
            <a:r>
              <a:rPr lang="en-US" baseline="30000" dirty="0">
                <a:hlinkClick r:id="rId6"/>
              </a:rPr>
              <a:t>[16]</a:t>
            </a:r>
            <a:r>
              <a:rPr lang="en-US" dirty="0"/>
              <a:t> </a:t>
            </a:r>
            <a:r>
              <a:rPr lang="en-US" dirty="0" err="1"/>
              <a:t>redBus</a:t>
            </a:r>
            <a:r>
              <a:rPr lang="en-US" dirty="0"/>
              <a:t> is India’s Number One online bus ticketing platform, both on mobile and on desktop. </a:t>
            </a:r>
          </a:p>
        </p:txBody>
      </p:sp>
      <p:pic>
        <p:nvPicPr>
          <p:cNvPr id="3080" name="Picture 8" descr="Image result for redbus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73" y="114948"/>
            <a:ext cx="3089901" cy="160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68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company has partnered with over 40,000 restaurants. </a:t>
            </a:r>
          </a:p>
        </p:txBody>
      </p:sp>
      <p:pic>
        <p:nvPicPr>
          <p:cNvPr id="4098" name="Picture 2" descr="Foodpanda logo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97" y="238460"/>
            <a:ext cx="238125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2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4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7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0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3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irbnb Logo Bélo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64" y="434773"/>
            <a:ext cx="2381250" cy="74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49498" y="1572836"/>
            <a:ext cx="1098997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Airbnb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Peer-to-peer"/>
              </a:rPr>
              <a:t>peer-to-peer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Online marketplace"/>
              </a:rPr>
              <a:t>online marketplace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" tooltip="Homestay"/>
              </a:rPr>
              <a:t>homestay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network enabling people to list or rent short-term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Lodging"/>
              </a:rPr>
              <a:t>lodging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in residential properties, with the cost of such accommodation set by the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Property"/>
              </a:rPr>
              <a:t>property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owner. The company receives percentage service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 tooltip="Fee"/>
              </a:rPr>
              <a:t>fees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from both guests and hosts in conjunction with every booking.</a:t>
            </a:r>
            <a:r>
              <a:rPr lang="en-US" b="0" i="0" u="none" strike="noStrike" baseline="30000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9"/>
              </a:rPr>
              <a:t>[1]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 It has over 2,000,000 listings in 34,000 cities and 191 countries.</a:t>
            </a:r>
            <a:r>
              <a:rPr lang="en-US" b="0" i="0" u="none" strike="noStrike" baseline="30000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0"/>
              </a:rPr>
              <a:t>[2]</a:t>
            </a:r>
            <a:r>
              <a:rPr lang="en-US" b="0" i="0" u="none" strike="noStrike" baseline="30000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1"/>
              </a:rPr>
              <a:t>[3]</a:t>
            </a:r>
            <a:r>
              <a:rPr lang="en-US" b="0" i="0" u="none" strike="noStrike" baseline="30000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2"/>
              </a:rPr>
              <a:t>[4]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Airbnb was founded in August 2008, is headquartered in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3" tooltip="San Francisco"/>
              </a:rPr>
              <a:t>San Francisco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0" u="none" strike="noStrike" dirty="0" smtClean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4" tooltip="California"/>
              </a:rPr>
              <a:t>California</a:t>
            </a:r>
            <a:r>
              <a:rPr lang="en-US" b="0" i="0" dirty="0" smtClean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, and is privately owned and operated.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5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8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175" y="-762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6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9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58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12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1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48</Words>
  <Application>Microsoft Office PowerPoint</Application>
  <PresentationFormat>Widescreen</PresentationFormat>
  <Paragraphs>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Dyamappa</dc:creator>
  <cp:lastModifiedBy>Praveen Dyamappa</cp:lastModifiedBy>
  <cp:revision>5</cp:revision>
  <dcterms:created xsi:type="dcterms:W3CDTF">2017-01-06T16:15:55Z</dcterms:created>
  <dcterms:modified xsi:type="dcterms:W3CDTF">2017-01-06T18:25:02Z</dcterms:modified>
</cp:coreProperties>
</file>

<file path=docProps/thumbnail.jpeg>
</file>